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2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83" r:id="rId10"/>
    <p:sldId id="256" r:id="rId11"/>
    <p:sldId id="257" r:id="rId12"/>
    <p:sldId id="258" r:id="rId13"/>
    <p:sldId id="263" r:id="rId14"/>
    <p:sldId id="259" r:id="rId15"/>
    <p:sldId id="260" r:id="rId16"/>
    <p:sldId id="261" r:id="rId17"/>
    <p:sldId id="262" r:id="rId18"/>
    <p:sldId id="284" r:id="rId19"/>
    <p:sldId id="271" r:id="rId20"/>
    <p:sldId id="272" r:id="rId21"/>
    <p:sldId id="273" r:id="rId22"/>
    <p:sldId id="278" r:id="rId23"/>
    <p:sldId id="274" r:id="rId24"/>
    <p:sldId id="275" r:id="rId25"/>
    <p:sldId id="276" r:id="rId26"/>
    <p:sldId id="277" r:id="rId27"/>
    <p:sldId id="285" r:id="rId28"/>
    <p:sldId id="279" r:id="rId29"/>
    <p:sldId id="280" r:id="rId30"/>
    <p:sldId id="281" r:id="rId31"/>
    <p:sldId id="287" r:id="rId32"/>
    <p:sldId id="288" r:id="rId33"/>
    <p:sldId id="289" r:id="rId34"/>
    <p:sldId id="290" r:id="rId35"/>
    <p:sldId id="292" r:id="rId36"/>
    <p:sldId id="291" r:id="rId37"/>
    <p:sldId id="294" r:id="rId38"/>
    <p:sldId id="293" r:id="rId39"/>
    <p:sldId id="298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6" r:id="rId48"/>
    <p:sldId id="303" r:id="rId49"/>
    <p:sldId id="305" r:id="rId50"/>
    <p:sldId id="307" r:id="rId51"/>
    <p:sldId id="308" r:id="rId52"/>
    <p:sldId id="309" r:id="rId53"/>
    <p:sldId id="313" r:id="rId54"/>
    <p:sldId id="310" r:id="rId55"/>
    <p:sldId id="311" r:id="rId56"/>
    <p:sldId id="312" r:id="rId57"/>
    <p:sldId id="315" r:id="rId58"/>
    <p:sldId id="314" r:id="rId59"/>
    <p:sldId id="316" r:id="rId60"/>
    <p:sldId id="317" r:id="rId61"/>
    <p:sldId id="319" r:id="rId62"/>
    <p:sldId id="318" r:id="rId63"/>
    <p:sldId id="320" r:id="rId64"/>
    <p:sldId id="321" r:id="rId65"/>
    <p:sldId id="322" r:id="rId66"/>
    <p:sldId id="324" r:id="rId67"/>
    <p:sldId id="323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76863" autoAdjust="0"/>
  </p:normalViewPr>
  <p:slideViewPr>
    <p:cSldViewPr snapToGrid="0">
      <p:cViewPr varScale="1">
        <p:scale>
          <a:sx n="63" d="100"/>
          <a:sy n="63" d="100"/>
        </p:scale>
        <p:origin x="15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66B8A-B7F3-46CF-A2C7-1AEFBD0120F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98A5B-FFC7-4E62-83E0-BBBDC1C8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4/17   </a:t>
            </a:r>
            <a:r>
              <a:rPr lang="en-US" dirty="0">
                <a:sym typeface="Wingdings" panose="05000000000000000000" pitchFamily="2" charset="2"/>
              </a:rPr>
              <a:t> 10 epochs  (densenet201)</a:t>
            </a:r>
            <a:endParaRPr lang="en-US" dirty="0"/>
          </a:p>
          <a:p>
            <a:r>
              <a:rPr lang="en-US" dirty="0"/>
              <a:t>the preprocessing doesn’t work well</a:t>
            </a:r>
          </a:p>
          <a:p>
            <a:r>
              <a:rPr lang="en-US" dirty="0"/>
              <a:t>imbalance in Categories</a:t>
            </a:r>
          </a:p>
          <a:p>
            <a:r>
              <a:rPr lang="en-US" dirty="0"/>
              <a:t>Not found acc </a:t>
            </a:r>
            <a:r>
              <a:rPr lang="en-US" dirty="0" err="1"/>
              <a:t>val</a:t>
            </a:r>
            <a:r>
              <a:rPr lang="en-US" dirty="0"/>
              <a:t> / loss </a:t>
            </a:r>
            <a:r>
              <a:rPr lang="en-US" dirty="0" err="1"/>
              <a:t>val</a:t>
            </a:r>
            <a:r>
              <a:rPr lang="en-US" dirty="0"/>
              <a:t> using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5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predication still failed to predict another disease  </a:t>
            </a:r>
            <a:r>
              <a:rPr lang="en-US"/>
              <a:t>(overfitting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4/22</a:t>
            </a:r>
          </a:p>
          <a:p>
            <a:r>
              <a:rPr lang="en-US" dirty="0"/>
              <a:t>Edit (</a:t>
            </a:r>
            <a:r>
              <a:rPr lang="en-US" dirty="0" err="1"/>
              <a:t>increasedata</a:t>
            </a:r>
            <a:r>
              <a:rPr lang="en-US" dirty="0"/>
              <a:t>) with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8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try 2 and 4 </a:t>
            </a:r>
            <a:br>
              <a:rPr lang="en-US" dirty="0"/>
            </a:br>
            <a:r>
              <a:rPr lang="en-US" dirty="0"/>
              <a:t>old code </a:t>
            </a:r>
            <a:br>
              <a:rPr lang="en-US" dirty="0"/>
            </a:br>
            <a:r>
              <a:rPr lang="en-US" dirty="0"/>
              <a:t>increase data with random transformation </a:t>
            </a:r>
          </a:p>
          <a:p>
            <a:r>
              <a:rPr lang="en-US" dirty="0"/>
              <a:t>Very good predication </a:t>
            </a:r>
            <a:br>
              <a:rPr lang="en-US" dirty="0"/>
            </a:br>
            <a:r>
              <a:rPr lang="en-US" dirty="0"/>
              <a:t>need to improve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52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4/24</a:t>
            </a:r>
          </a:p>
          <a:p>
            <a:r>
              <a:rPr lang="en-US" dirty="0"/>
              <a:t>With increase data without transformation</a:t>
            </a:r>
          </a:p>
          <a:p>
            <a:endParaRPr lang="en-US" dirty="0"/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30 layers</a:t>
            </a:r>
          </a:p>
          <a:p>
            <a:r>
              <a:rPr lang="en-US" dirty="0"/>
              <a:t>Using densenet121</a:t>
            </a:r>
          </a:p>
          <a:p>
            <a:endParaRPr lang="en-US" dirty="0"/>
          </a:p>
          <a:p>
            <a:r>
              <a:rPr lang="en-US" dirty="0"/>
              <a:t>8.h5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9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4/24</a:t>
            </a:r>
          </a:p>
          <a:p>
            <a:r>
              <a:rPr lang="en-US" dirty="0"/>
              <a:t>With increase data without transformation</a:t>
            </a:r>
          </a:p>
          <a:p>
            <a:endParaRPr lang="en-US" dirty="0"/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40 layers</a:t>
            </a:r>
          </a:p>
          <a:p>
            <a:r>
              <a:rPr lang="en-US" dirty="0"/>
              <a:t>Using densenet121</a:t>
            </a:r>
          </a:p>
          <a:p>
            <a:r>
              <a:rPr lang="en-US" dirty="0"/>
              <a:t>(250,250)</a:t>
            </a:r>
          </a:p>
          <a:p>
            <a:r>
              <a:rPr lang="en-US" dirty="0"/>
              <a:t>9.h5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3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4/27</a:t>
            </a:r>
          </a:p>
          <a:p>
            <a:r>
              <a:rPr lang="en-US" dirty="0"/>
              <a:t>With increase data without transformation</a:t>
            </a:r>
          </a:p>
          <a:p>
            <a:endParaRPr lang="en-US" dirty="0"/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30 layers</a:t>
            </a:r>
          </a:p>
          <a:p>
            <a:r>
              <a:rPr lang="en-US" dirty="0"/>
              <a:t>Using densenet121</a:t>
            </a:r>
          </a:p>
          <a:p>
            <a:r>
              <a:rPr lang="en-US" dirty="0"/>
              <a:t>(250,250)</a:t>
            </a:r>
          </a:p>
          <a:p>
            <a:r>
              <a:rPr lang="en-US" dirty="0"/>
              <a:t>10.h5</a:t>
            </a:r>
          </a:p>
          <a:p>
            <a:r>
              <a:rPr lang="en-US" dirty="0"/>
              <a:t>Drop 0.5/0.5</a:t>
            </a:r>
          </a:p>
          <a:p>
            <a:r>
              <a:rPr lang="en-US" dirty="0"/>
              <a:t>Epochs 15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 </a:t>
            </a:r>
            <a:r>
              <a:rPr lang="en-US" dirty="0" err="1"/>
              <a:t>lr</a:t>
            </a:r>
            <a:r>
              <a:rPr lang="en-US" dirty="0"/>
              <a:t> only   </a:t>
            </a:r>
            <a:r>
              <a:rPr lang="en-US" b="0" dirty="0" err="1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reduce_lr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ReduceLROnPlateau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monitor</a:t>
            </a:r>
            <a:r>
              <a:rPr lang="en-US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val_loss</a:t>
            </a:r>
            <a:r>
              <a:rPr lang="en-US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factor</a:t>
            </a:r>
            <a:r>
              <a:rPr lang="en-US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patience</a:t>
            </a:r>
            <a:r>
              <a:rPr lang="en-US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D19A66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min_lr</a:t>
            </a:r>
            <a:r>
              <a:rPr lang="en-US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BBBBBB"/>
                </a:solidFill>
                <a:effectLst/>
                <a:highlight>
                  <a:srgbClr val="282C34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27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4/30</a:t>
            </a:r>
          </a:p>
          <a:p>
            <a:r>
              <a:rPr lang="en-US" dirty="0"/>
              <a:t>With original data  and svc</a:t>
            </a:r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30 layers</a:t>
            </a:r>
          </a:p>
          <a:p>
            <a:r>
              <a:rPr lang="en-US" dirty="0"/>
              <a:t>Using densenet121</a:t>
            </a:r>
          </a:p>
          <a:p>
            <a:r>
              <a:rPr lang="en-US" dirty="0"/>
              <a:t>(224,224)</a:t>
            </a:r>
          </a:p>
          <a:p>
            <a:r>
              <a:rPr lang="en-US" dirty="0"/>
              <a:t>densenet_svc_model.h5</a:t>
            </a:r>
          </a:p>
          <a:p>
            <a:r>
              <a:rPr lang="en-US" dirty="0"/>
              <a:t>Drop 0.5/0.3</a:t>
            </a:r>
          </a:p>
          <a:p>
            <a:r>
              <a:rPr lang="en-US" dirty="0"/>
              <a:t>Epochs 100</a:t>
            </a:r>
          </a:p>
          <a:p>
            <a:r>
              <a:rPr lang="en-US" dirty="0"/>
              <a:t>With </a:t>
            </a:r>
            <a:r>
              <a:rPr lang="en-US" dirty="0" err="1"/>
              <a:t>dullrazor</a:t>
            </a:r>
            <a:r>
              <a:rPr lang="en-US" dirty="0"/>
              <a:t> and adding new arch on the model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5/3</a:t>
            </a:r>
          </a:p>
          <a:p>
            <a:r>
              <a:rPr lang="en-US" dirty="0"/>
              <a:t>With original data  and svc</a:t>
            </a:r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30 layers</a:t>
            </a:r>
          </a:p>
          <a:p>
            <a:r>
              <a:rPr lang="en-US" dirty="0"/>
              <a:t>Using densenet121</a:t>
            </a:r>
          </a:p>
          <a:p>
            <a:r>
              <a:rPr lang="en-US" dirty="0"/>
              <a:t>(224,224)</a:t>
            </a:r>
          </a:p>
          <a:p>
            <a:r>
              <a:rPr lang="en-US" dirty="0"/>
              <a:t>2.h5</a:t>
            </a:r>
          </a:p>
          <a:p>
            <a:r>
              <a:rPr lang="en-US" dirty="0"/>
              <a:t>Drop 0.5/0.3</a:t>
            </a:r>
          </a:p>
          <a:p>
            <a:r>
              <a:rPr lang="en-US" dirty="0"/>
              <a:t>Epochs 100</a:t>
            </a:r>
          </a:p>
          <a:p>
            <a:r>
              <a:rPr lang="en-US" dirty="0"/>
              <a:t>Reduce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nevs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5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4/18 </a:t>
            </a:r>
            <a:r>
              <a:rPr lang="en-US" dirty="0">
                <a:sym typeface="Wingdings" panose="05000000000000000000" pitchFamily="2" charset="2"/>
              </a:rPr>
              <a:t> 10 epochs  (densenet201)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Edit (</a:t>
            </a:r>
            <a:r>
              <a:rPr lang="en-US" dirty="0" err="1"/>
              <a:t>increasedata</a:t>
            </a:r>
            <a:r>
              <a:rPr lang="en-US" dirty="0"/>
              <a:t>) with duplicated samples </a:t>
            </a:r>
            <a:r>
              <a:rPr lang="en-US" dirty="0" err="1"/>
              <a:t>extranl</a:t>
            </a:r>
            <a:endParaRPr lang="en-US" dirty="0"/>
          </a:p>
          <a:p>
            <a:br>
              <a:rPr lang="en-US" dirty="0"/>
            </a:br>
            <a:r>
              <a:rPr lang="en-US" dirty="0"/>
              <a:t>After  remove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shear_range</a:t>
            </a:r>
            <a:r>
              <a:rPr lang="en-US" dirty="0"/>
              <a:t>=0.2,zoom_range=0.2,brightness_range=[0.7, 1.3])</a:t>
            </a:r>
          </a:p>
          <a:p>
            <a:r>
              <a:rPr lang="en-US" dirty="0"/>
              <a:t>Add part of use validation after training every epoch</a:t>
            </a:r>
            <a:br>
              <a:rPr lang="en-US" dirty="0"/>
            </a:br>
            <a:r>
              <a:rPr lang="en-US" dirty="0"/>
              <a:t>same augmented operation on </a:t>
            </a:r>
            <a:r>
              <a:rPr lang="en-US" dirty="0" err="1"/>
              <a:t>val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88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6/8/2024</a:t>
            </a:r>
          </a:p>
          <a:p>
            <a:r>
              <a:rPr lang="en-US" dirty="0"/>
              <a:t>With original data  and svc</a:t>
            </a:r>
          </a:p>
          <a:p>
            <a:r>
              <a:rPr lang="en-US" dirty="0"/>
              <a:t>Adding Freeze</a:t>
            </a:r>
            <a:br>
              <a:rPr lang="ar-EG" dirty="0"/>
            </a:br>
            <a:r>
              <a:rPr lang="en-US" dirty="0"/>
              <a:t>but unfreeze top 30 layers</a:t>
            </a:r>
          </a:p>
          <a:p>
            <a:r>
              <a:rPr lang="en-US" dirty="0"/>
              <a:t>Using densenet121</a:t>
            </a:r>
          </a:p>
          <a:p>
            <a:r>
              <a:rPr lang="en-US" dirty="0"/>
              <a:t>(224,224)</a:t>
            </a:r>
          </a:p>
          <a:p>
            <a:r>
              <a:rPr lang="en-US" dirty="0"/>
              <a:t>3 disease without </a:t>
            </a:r>
            <a:r>
              <a:rPr lang="en-US" dirty="0" err="1"/>
              <a:t>nev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3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reduce the Dropout(0.2)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6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reduce_lr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ReduceLROnPlateau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monitor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val_loss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factor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patience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min_lr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early_stop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EarlyStopping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monitor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val_loss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patience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restore_best_weights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6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Add  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reduce_lr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early_stop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Edit data transformation external first (advanced)</a:t>
            </a:r>
            <a:b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then use it in code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8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predication failed to predict another disease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0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4/21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7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Add  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reduce_lr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early_stop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and remove part of preprocessing (for condition)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Edit data transformation external first (advanced)</a:t>
            </a:r>
            <a:b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then use it in code 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98A5B-FFC7-4E62-83E0-BBBDC1C829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4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5B33-FE19-A92F-329D-22C42C76C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579EE-368B-5F7C-3F4F-1BF4F6AFF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3FE12-DF44-F5BD-2B5C-E3BFCD80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BF77-376F-737C-CFDA-257BA12A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4472-E534-2D7B-64C0-2CEB66A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8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C91A-AC7B-05C8-4137-346531FB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10B97-B72B-3057-FBAB-CFB13A317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58FAE-8F52-0B06-06E2-4E53F10C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5094C-88BD-95F9-D91B-137732F5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A0E9-70DE-E2D6-8C76-31EC76FF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0B9A3-1215-8F3D-8EE5-7C9625A66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23305-03B9-E21A-F200-1873D9CBE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F9D28-C275-4245-4DD7-67377312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16BB5-1439-060A-24BF-B83EE52F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0A60-2DB0-B2FD-2009-634E8D8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0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E2D4-53DF-3DD9-4587-F6A4917F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52C68-9A77-444A-1A4E-32E5B225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7239-83CB-2606-D0FD-975BFEE6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4F67E-894C-B393-F592-64DAF03E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08E1-ED3E-0411-2CDC-EB1BD6B5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1AD1-6DF0-F457-914A-8019D3D8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98777-F1E3-C97E-5773-638FE1443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6F310-A703-096E-9680-BB1CA224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9D970-8594-991C-5106-BD91E3B9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3B79F-D7A2-4D2E-BEC8-2E763C8A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5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011F-0838-8BB8-B669-4E745250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DDF5-2173-EA78-6A2B-ABABF2F5A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FD84D-C82F-F935-F744-2CB9B659E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C996-B59A-B11B-4AA1-F790DF3D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29A2D-781E-B998-0007-843CFE6C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3AA83-E06C-7E97-3A85-A58EF940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3E03-408F-1350-1854-1118E0AD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6A171-46BF-2200-68A8-2D87341E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EBF4F-70CF-4CC6-276F-9022EA5AF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AA14E-655F-D16F-A26C-C4577631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6A7CB-27C6-5E57-633C-EC0D700A6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8AC246-B029-5DBD-EB4C-A9B335DC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7DE000-C1F9-5B8D-F2B5-CC512A55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F16E-3309-3F13-1888-A752CEC6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6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9D60-0D22-AB98-5A69-5682456B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E42E3-F6AB-0CF0-B393-46D9499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B30D5-B629-4E9E-D12A-555B138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29EFD-EC31-28C6-9844-8514179E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9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09D8D-CCA8-390E-5F5A-C9543E99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E8E6B-9448-0A70-4B95-2BB70549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7762-73F2-B990-E962-44E13DDE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A98E-BD34-9B0F-B06D-611B771C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1149-B1DB-FA34-02ED-AE9E3000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79947-B5E2-394F-8DE0-43F1CFB24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EF6A2-6919-1FB0-A682-51013DCB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F7F20-18A4-0CB0-2E80-42FB3BE8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7210D-F569-167E-07A2-496E2362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AC57-A2C4-B5D0-9D45-32E989C5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12604-9AB1-2FC7-50ED-4D878FBA5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255F-AA6D-34D3-0FB9-AA3ADC6C0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BB20-8A29-73A2-5C6C-828243E4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A81C-3F24-F031-AB24-413ADEAE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35D9D-249B-B335-C8F6-E420A92D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AC574-D077-DBBE-F41F-D77043EA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07920-1330-0CAB-7F11-1F6169779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26545-0DAD-1B3A-3998-DE03616FA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33739-1A35-4D34-89B0-3AA5097017A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ADCA-717B-7076-AB1A-EB7EE9B7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A0B6-12C0-12AF-4AB4-1FF725F7C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DD5258-C5A4-4C9E-8F29-FA2D0878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31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CB41C-767C-7839-F8C9-B94ED0DB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3" y="1611472"/>
            <a:ext cx="916003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450B0-A33D-D707-5523-38C486AA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05" y="1417145"/>
            <a:ext cx="656138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7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AEF18-6CC7-1BB4-B1C0-BC597214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3" y="1131085"/>
            <a:ext cx="11035989" cy="27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A7B4E2CB-B00F-9333-B2C0-ABD288838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40"/>
            <a:ext cx="12192000" cy="49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DEBAF6-7C36-B90D-DD63-61143D14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62" y="0"/>
            <a:ext cx="908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E10301-26A9-D213-AC08-7D81C11D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371475"/>
            <a:ext cx="86677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E53FA9-B143-10EB-0972-F74E29E4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92" y="0"/>
            <a:ext cx="771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6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bar&#10;&#10;Description automatically generated">
            <a:extLst>
              <a:ext uri="{FF2B5EF4-FFF2-40B4-BE49-F238E27FC236}">
                <a16:creationId xmlns:a16="http://schemas.microsoft.com/office/drawing/2014/main" id="{1898F22E-99C8-1B14-B410-47B57D4FB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0"/>
            <a:ext cx="820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8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081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D9209-8379-57DD-98CC-4D420B37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5" y="949664"/>
            <a:ext cx="11930369" cy="4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9E2A0-B2DD-7421-77F0-65BE7EF0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68" y="960121"/>
            <a:ext cx="8109601" cy="43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A98EE-7825-F52B-BE28-C827FEC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35" y="269339"/>
            <a:ext cx="9925329" cy="63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3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289C8-5DED-05FC-AB23-4F01DCBD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9" y="1528577"/>
            <a:ext cx="11734361" cy="31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052BF-DA09-FAAA-DF8A-C3ED105E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" y="2380475"/>
            <a:ext cx="11667231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3F071-898E-3331-BAD2-4F6AA824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92" y="0"/>
            <a:ext cx="7295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0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3FD30-454E-D534-C1BB-6E3A0215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94" y="0"/>
            <a:ext cx="7121706" cy="68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1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9B7DE-C1EF-BB80-88E7-A0379C64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22" y="586493"/>
            <a:ext cx="6180356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02DD3-45D4-5BFC-7DB7-5E7AC72D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43" y="0"/>
            <a:ext cx="7731901" cy="6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1397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1A252-FFD5-BCF7-9F91-0D04B127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1" y="959507"/>
            <a:ext cx="11686378" cy="40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77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AB9C6-6B64-8C48-50FF-261F3B86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73" y="0"/>
            <a:ext cx="8585283" cy="68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1A9E7C00-265D-3479-9391-CD95E990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39" y="1192336"/>
            <a:ext cx="602032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32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3E735-61AF-1E11-1E13-101DA428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9" y="2001907"/>
            <a:ext cx="11665502" cy="28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7548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E58CB-E407-87AF-500D-6817E872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789027"/>
            <a:ext cx="11107882" cy="4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D819-821D-F5E2-DEEC-21526125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799872"/>
            <a:ext cx="8458933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E07B8-F03F-1A56-C3DE-70C9735B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30" y="514097"/>
            <a:ext cx="69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7944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E0BB6-52BC-14DE-E9E6-F34B42F1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" y="1283179"/>
            <a:ext cx="11755582" cy="42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0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D2DBE-5314-5299-ECAE-2BD1BBA0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56" y="849406"/>
            <a:ext cx="792548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4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EE976-3620-EE6B-C5AE-37ABBAE1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28" y="411218"/>
            <a:ext cx="7430144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3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279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A006FE9-23AC-BF7C-3BD8-63EC86F9D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47" y="2070847"/>
            <a:ext cx="5724976" cy="22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83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1D311-4A0B-FB9A-ADB8-51F12664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05" y="761769"/>
            <a:ext cx="10028789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36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86109-AA22-3559-FD92-8CAA7B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10" y="1584961"/>
            <a:ext cx="9720610" cy="27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77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BC0A1-D9C3-1F57-C5A8-0AC1C18D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3" y="933233"/>
            <a:ext cx="523539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1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3136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F51CA-DFAF-1659-BA1C-DB2BE738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" y="1211388"/>
            <a:ext cx="12139712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3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23859-B96A-35C2-339D-3AB459FA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190"/>
            <a:ext cx="12192000" cy="47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54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76337-DB99-4226-7850-218E1B3A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2" y="2474977"/>
            <a:ext cx="11961415" cy="15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5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8F096F0A-E694-82DE-17F7-39D451943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t="2989" r="5862" b="8046"/>
          <a:stretch/>
        </p:blipFill>
        <p:spPr>
          <a:xfrm>
            <a:off x="-195071" y="0"/>
            <a:ext cx="1224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0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E1BA7-7E94-52D1-69A5-6579CADD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67" y="777010"/>
            <a:ext cx="8138865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5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/>
              <a:t>9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38477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59F4DC-DFE5-65C9-9427-F23CCB39F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9" y="224512"/>
            <a:ext cx="7392041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50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A8623-99B1-9CCB-254D-27FE1DF2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230439"/>
            <a:ext cx="12086367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0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6961D-8039-E1F2-80E1-EBA68FF6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95"/>
            <a:ext cx="12192000" cy="47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7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75442-4F67-F1AD-8F2C-37226D81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11" y="216902"/>
            <a:ext cx="9342930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3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08399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978A8-B758-AE9E-A884-5E28A293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7" y="662700"/>
            <a:ext cx="12055885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2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3522C-B834-DAB0-4E19-C695A291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806"/>
            <a:ext cx="12192000" cy="47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75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2D7E5-D04A-245F-C7E4-E72D1784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59" y="-358028"/>
            <a:ext cx="9394282" cy="72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6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3793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47873FE-0E8C-69D8-1673-7D5459A71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2"/>
            <a:ext cx="12192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6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709823-EB08-FE00-9A8E-F7BF3E7B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3" y="-472966"/>
            <a:ext cx="9599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87959A-948E-E696-14FB-77973FA2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84" y="342632"/>
            <a:ext cx="7757832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88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4E95C54-7DCD-A496-E72D-950B557B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63" y="1548384"/>
            <a:ext cx="8447674" cy="30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89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862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E2478-CAC1-1185-8093-C99F6452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735096"/>
            <a:ext cx="9563929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2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01796-1714-0DFC-EAAE-327CF571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029"/>
            <a:ext cx="12192000" cy="47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7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A71CB-C720-83D7-6777-C7011930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40" y="225539"/>
            <a:ext cx="8045520" cy="6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5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12BC9-E852-B8DD-D9A6-256354A2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46" y="1633729"/>
            <a:ext cx="10735990" cy="2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4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59933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940DD-290D-207F-5281-835BC07F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31" y="681752"/>
            <a:ext cx="7132938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7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C03D6-6DF1-9B18-6BA7-4202192E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25" y="2267712"/>
            <a:ext cx="12408650" cy="20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DB137B-DF46-1074-4DB8-E65E3BFA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59" y="224512"/>
            <a:ext cx="7628281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794182-31A8-67E6-94D4-D2D765941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277857"/>
            <a:ext cx="7491109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35969-5B81-9BC4-143B-D80F9D2ABE07}"/>
              </a:ext>
            </a:extLst>
          </p:cNvPr>
          <p:cNvSpPr txBox="1"/>
          <p:nvPr/>
        </p:nvSpPr>
        <p:spPr>
          <a:xfrm>
            <a:off x="3409244" y="2105561"/>
            <a:ext cx="53735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5675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468</Words>
  <Application>Microsoft Office PowerPoint</Application>
  <PresentationFormat>Widescreen</PresentationFormat>
  <Paragraphs>106</Paragraphs>
  <Slides>68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Aptos</vt:lpstr>
      <vt:lpstr>Aptos Display</vt:lpstr>
      <vt:lpstr>Arial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Abd El Aziz Ahmed</dc:creator>
  <cp:lastModifiedBy>Banoub Nagy Edwar</cp:lastModifiedBy>
  <cp:revision>26</cp:revision>
  <dcterms:created xsi:type="dcterms:W3CDTF">2024-04-18T19:07:23Z</dcterms:created>
  <dcterms:modified xsi:type="dcterms:W3CDTF">2024-06-10T18:57:26Z</dcterms:modified>
</cp:coreProperties>
</file>